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25" r:id="rId8"/>
    <p:sldId id="326" r:id="rId9"/>
    <p:sldId id="327" r:id="rId10"/>
    <p:sldId id="328" r:id="rId11"/>
    <p:sldId id="329" r:id="rId12"/>
    <p:sldId id="260" r:id="rId13"/>
    <p:sldId id="331" r:id="rId14"/>
    <p:sldId id="333" r:id="rId15"/>
    <p:sldId id="334" r:id="rId16"/>
    <p:sldId id="335" r:id="rId17"/>
    <p:sldId id="339" r:id="rId18"/>
    <p:sldId id="338" r:id="rId19"/>
    <p:sldId id="340" r:id="rId20"/>
    <p:sldId id="341" r:id="rId21"/>
    <p:sldId id="330" r:id="rId22"/>
    <p:sldId id="261" r:id="rId23"/>
    <p:sldId id="271" r:id="rId24"/>
    <p:sldId id="272" r:id="rId25"/>
    <p:sldId id="274" r:id="rId26"/>
    <p:sldId id="275" r:id="rId27"/>
    <p:sldId id="276" r:id="rId28"/>
    <p:sldId id="273" r:id="rId29"/>
    <p:sldId id="262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4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7" r:id="rId53"/>
    <p:sldId id="306" r:id="rId54"/>
    <p:sldId id="308" r:id="rId55"/>
    <p:sldId id="263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264" r:id="rId72"/>
    <p:sldId id="265" r:id="rId73"/>
    <p:sldId id="25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54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5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5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err="1" smtClean="0"/>
              <a:t>GrabCut</a:t>
            </a:r>
            <a:r>
              <a:rPr lang="en-US" sz="3600" dirty="0" smtClean="0"/>
              <a:t> (Microsoft Research Cambridge – UK – 2004)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Goal: separate object from background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First step: foreground/background selection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Sample are given by users in each part of image </a:t>
            </a:r>
            <a:r>
              <a:rPr lang="en-US" b="1" dirty="0" smtClean="0"/>
              <a:t>(lasso, rectangle bounding box)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segment 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Second step: boundary correction by </a:t>
            </a:r>
            <a:r>
              <a:rPr lang="en-US" i="1" dirty="0" smtClean="0"/>
              <a:t>border matting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User provides some strokes on incorrect parts of object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pixel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849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GrabCut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62" y="1825625"/>
            <a:ext cx="7581876" cy="4351338"/>
          </a:xfrm>
        </p:spPr>
      </p:pic>
    </p:spTree>
    <p:extLst>
      <p:ext uri="{BB962C8B-B14F-4D97-AF65-F5344CB8AC3E}">
        <p14:creationId xmlns:p14="http://schemas.microsoft.com/office/powerpoint/2010/main" val="6509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5044" y="2592227"/>
            <a:ext cx="5420301" cy="27419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591898"/>
              </p:ext>
            </p:extLst>
          </p:nvPr>
        </p:nvGraphicFramePr>
        <p:xfrm>
          <a:off x="2639151" y="2688115"/>
          <a:ext cx="1117600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2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1" y="2688115"/>
                        <a:ext cx="1117600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08373"/>
              </p:ext>
            </p:extLst>
          </p:nvPr>
        </p:nvGraphicFramePr>
        <p:xfrm>
          <a:off x="2677251" y="3534392"/>
          <a:ext cx="104140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534392"/>
                        <a:ext cx="104140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84254"/>
              </p:ext>
            </p:extLst>
          </p:nvPr>
        </p:nvGraphicFramePr>
        <p:xfrm>
          <a:off x="2485987" y="4407963"/>
          <a:ext cx="1092200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4407963"/>
                        <a:ext cx="1092200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out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8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      be the value of pixel p, so that: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068062"/>
              </p:ext>
            </p:extLst>
          </p:nvPr>
        </p:nvGraphicFramePr>
        <p:xfrm>
          <a:off x="1405491" y="1825625"/>
          <a:ext cx="434325" cy="55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Equation" r:id="rId3" imgW="190440" imgH="241200" progId="Equation.DSMT4">
                  <p:embed/>
                </p:oleObj>
              </mc:Choice>
              <mc:Fallback>
                <p:oleObj name="Equation" r:id="rId3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5491" y="1825625"/>
                        <a:ext cx="434325" cy="550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04851"/>
              </p:ext>
            </p:extLst>
          </p:nvPr>
        </p:nvGraphicFramePr>
        <p:xfrm>
          <a:off x="4944659" y="2500925"/>
          <a:ext cx="1741523" cy="6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Equation" r:id="rId5" imgW="647640" imgH="253800" progId="Equation.DSMT4">
                  <p:embed/>
                </p:oleObj>
              </mc:Choice>
              <mc:Fallback>
                <p:oleObj name="Equation" r:id="rId5" imgW="647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4659" y="2500925"/>
                        <a:ext cx="1741523" cy="68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99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model data constraint by using Data Penalty </a:t>
            </a:r>
            <a:r>
              <a:rPr lang="en-US" dirty="0" smtClean="0"/>
              <a:t>Function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figure out how image satisfy the data constraint, we sum up all pixel penalty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98" y="2333988"/>
            <a:ext cx="4789950" cy="96286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48405"/>
              </p:ext>
            </p:extLst>
          </p:nvPr>
        </p:nvGraphicFramePr>
        <p:xfrm>
          <a:off x="9324622" y="1825625"/>
          <a:ext cx="947404" cy="5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Equation" r:id="rId4" imgW="520560" imgH="279360" progId="Equation.DSMT4">
                  <p:embed/>
                </p:oleObj>
              </mc:Choice>
              <mc:Fallback>
                <p:oleObj name="Equation" r:id="rId4" imgW="520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4622" y="1825625"/>
                        <a:ext cx="947404" cy="50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46223"/>
              </p:ext>
            </p:extLst>
          </p:nvPr>
        </p:nvGraphicFramePr>
        <p:xfrm>
          <a:off x="4929860" y="5222876"/>
          <a:ext cx="18400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1" name="Equation" r:id="rId6" imgW="685800" imgH="355320" progId="Equation.DSMT4">
                  <p:embed/>
                </p:oleObj>
              </mc:Choice>
              <mc:Fallback>
                <p:oleObj name="Equation" r:id="rId6" imgW="6858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9860" y="5222876"/>
                        <a:ext cx="1840025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09" y="3296853"/>
            <a:ext cx="6014099" cy="8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65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Prior constraint Discontinuity definition</a:t>
            </a:r>
            <a:endParaRPr lang="en-US" sz="3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31" y="2052446"/>
            <a:ext cx="3306996" cy="35940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Pixel p and q exist a discontinuity if                   . By that, each pixel belong to the object boundary have some discontinuities pixels around.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66317"/>
              </p:ext>
            </p:extLst>
          </p:nvPr>
        </p:nvGraphicFramePr>
        <p:xfrm>
          <a:off x="2805906" y="2834796"/>
          <a:ext cx="1224605" cy="316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" name="Equation" r:id="rId4" imgW="787320" imgH="203040" progId="Equation.DSMT4">
                  <p:embed/>
                </p:oleObj>
              </mc:Choice>
              <mc:Fallback>
                <p:oleObj name="Equation" r:id="rId4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5906" y="2834796"/>
                        <a:ext cx="1224605" cy="316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216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model the prior constraint as a function of the color gradient for all discontinuities: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Where: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           is the L2-Norm of RGB color difference between two pixels p and q.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95" y="2549159"/>
            <a:ext cx="3267739" cy="7681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751955"/>
              </p:ext>
            </p:extLst>
          </p:nvPr>
        </p:nvGraphicFramePr>
        <p:xfrm>
          <a:off x="1788404" y="3584125"/>
          <a:ext cx="1356410" cy="69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Equation" r:id="rId4" imgW="812520" imgH="419040" progId="Equation.DSMT4">
                  <p:embed/>
                </p:oleObj>
              </mc:Choice>
              <mc:Fallback>
                <p:oleObj name="Equation" r:id="rId4" imgW="812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8404" y="3584125"/>
                        <a:ext cx="1356410" cy="699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114461"/>
              </p:ext>
            </p:extLst>
          </p:nvPr>
        </p:nvGraphicFramePr>
        <p:xfrm>
          <a:off x="1788404" y="4418461"/>
          <a:ext cx="1638302" cy="47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Equation" r:id="rId6" imgW="1054080" imgH="304560" progId="Equation.DSMT4">
                  <p:embed/>
                </p:oleObj>
              </mc:Choice>
              <mc:Fallback>
                <p:oleObj name="Equation" r:id="rId6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8404" y="4418461"/>
                        <a:ext cx="1638302" cy="473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659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36" y="2462337"/>
            <a:ext cx="7887801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55390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05" y="2033518"/>
            <a:ext cx="8737389" cy="30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01848"/>
              </p:ext>
            </p:extLst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1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8128"/>
              </p:ext>
            </p:extLst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2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 descr="7_hint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94" y="2018055"/>
            <a:ext cx="3179297" cy="421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988" y="2018055"/>
            <a:ext cx="3163848" cy="421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166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 (cont.)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3082753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User action: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Visualize examples by drawing strokes/points in input image.</a:t>
            </a:r>
            <a:endParaRPr lang="en-US" sz="2400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895475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386483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7413"/>
            <a:ext cx="6172200" cy="4633649"/>
          </a:xfrm>
        </p:spPr>
      </p:pic>
    </p:spTree>
    <p:extLst>
      <p:ext uri="{BB962C8B-B14F-4D97-AF65-F5344CB8AC3E}">
        <p14:creationId xmlns:p14="http://schemas.microsoft.com/office/powerpoint/2010/main" val="2842833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 by SEEDs algorithm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Over-segmentation</a:t>
            </a:r>
            <a:r>
              <a:rPr lang="en-US" sz="2400" dirty="0"/>
              <a:t>: pixels belong to same object are classified as belonging to different segments. A single object may be represented by two or more segments</a:t>
            </a:r>
            <a:r>
              <a:rPr lang="en-US" sz="2400" dirty="0" smtClean="0"/>
              <a:t>.</a:t>
            </a:r>
            <a:endParaRPr lang="en-IE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29735012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 smtClean="0"/>
              <a:t>Under-segmentation</a:t>
            </a:r>
            <a:r>
              <a:rPr lang="en-IE" sz="2400" dirty="0"/>
              <a:t>: pixels belong to different objects are classified as belonging to the same object. A single segment may contain several objects.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18987806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K-means method</a:t>
            </a:r>
            <a:br>
              <a:rPr lang="en-US" dirty="0" smtClean="0"/>
            </a:br>
            <a:r>
              <a:rPr lang="en-US" dirty="0" smtClean="0"/>
              <a:t>(4124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Over-segmentation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Easy to implement, but require time and memory.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8" y="2057399"/>
            <a:ext cx="4246190" cy="2836666"/>
          </a:xfrm>
        </p:spPr>
      </p:pic>
    </p:spTree>
    <p:extLst>
      <p:ext uri="{BB962C8B-B14F-4D97-AF65-F5344CB8AC3E}">
        <p14:creationId xmlns:p14="http://schemas.microsoft.com/office/powerpoint/2010/main" val="2579041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Watershed method</a:t>
            </a:r>
            <a:br>
              <a:rPr lang="en-US" dirty="0" smtClean="0"/>
            </a:br>
            <a:r>
              <a:rPr lang="en-US" dirty="0" smtClean="0"/>
              <a:t>(212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Under-segmentation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Unstable because result depends on threshold value.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Sonata\Desktop\TestImage\7\waterShed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Super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</a:t>
            </a:r>
            <a:r>
              <a:rPr lang="en-IE" sz="2400" dirty="0" smtClean="0"/>
              <a:t>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b="1" dirty="0"/>
              <a:t>Under-fitting boundary problem</a:t>
            </a:r>
            <a:r>
              <a:rPr lang="en-US" sz="2400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:\Users\Sonata\Desktop\TestImage\7\2\waterShed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flower) 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Revised Mean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Stable, usable result.</a:t>
            </a:r>
            <a:endParaRPr lang="en-US" sz="2400" dirty="0"/>
          </a:p>
        </p:txBody>
      </p:sp>
      <p:pic>
        <p:nvPicPr>
          <p:cNvPr id="7" name="Content Placeholder 6" descr="E:\FPT\Graduation Assignment\Demo\20160628_Demo11\Lazy_Snapping\LazySnappingExperiment\LazySnappingExperiment\contour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895475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</a:t>
            </a:r>
            <a:br>
              <a:rPr lang="en-US" dirty="0" smtClean="0"/>
            </a:br>
            <a:r>
              <a:rPr lang="en-US" dirty="0" smtClean="0"/>
              <a:t>SEEDs Super Pixel and SEEDs Revised Mean Pixel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SEEDs Super Pixel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44" y="2505075"/>
            <a:ext cx="2735075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SEEDs Revised Mean Pixel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1" y="2505075"/>
            <a:ext cx="2179445" cy="3684588"/>
          </a:xfrm>
        </p:spPr>
      </p:pic>
    </p:spTree>
    <p:extLst>
      <p:ext uri="{BB962C8B-B14F-4D97-AF65-F5344CB8AC3E}">
        <p14:creationId xmlns:p14="http://schemas.microsoft.com/office/powerpoint/2010/main" val="410711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SEEDs Revised Mean Pixels?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Can control the number of segments.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Can control the number of iteration.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over/under segmentation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under-fitting boundary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Linear complexity: O(5*N) (N – number of pixel in the original image)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46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Segments combine with 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6293"/>
            <a:ext cx="6172200" cy="4635888"/>
          </a:xfrm>
        </p:spPr>
      </p:pic>
    </p:spTree>
    <p:extLst>
      <p:ext uri="{BB962C8B-B14F-4D97-AF65-F5344CB8AC3E}">
        <p14:creationId xmlns:p14="http://schemas.microsoft.com/office/powerpoint/2010/main" val="2903255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2348476"/>
            <a:ext cx="3515216" cy="3305636"/>
          </a:xfrm>
        </p:spPr>
      </p:pic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987425"/>
            <a:ext cx="2866649" cy="2438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Network G = (V, 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 = {source, sink, segments}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|V</a:t>
            </a:r>
            <a:r>
              <a:rPr lang="en-US" sz="1600" dirty="0" smtClean="0"/>
              <a:t>| = </a:t>
            </a:r>
            <a:r>
              <a:rPr lang="en-US" sz="1600" dirty="0"/>
              <a:t>number of </a:t>
            </a:r>
            <a:r>
              <a:rPr lang="en-US" sz="1600" dirty="0" smtClean="0"/>
              <a:t>segments + 2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I(u) = mean value of segment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 = {t-link, n-link}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with label L[p] is a neighbor of pixel q with label L[q] and L[p] &lt;&gt; L[q], so p and q are neighbor in the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belongs to foreground sample, we mark vertex L[p] connect to 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q belongs to background sample, we mark vertex L[q] connect to sink.</a:t>
            </a:r>
            <a:endParaRPr lang="en-US" sz="1600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3799280"/>
            <a:ext cx="2866649" cy="15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Use K-means method to cluster the color of foreground seeds       and background seeds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The mean colors of each set are denote as            and      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Each node      has its color         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149885"/>
              </p:ext>
            </p:extLst>
          </p:nvPr>
        </p:nvGraphicFramePr>
        <p:xfrm>
          <a:off x="4576763" y="1539875"/>
          <a:ext cx="7385050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8" name="Equation" r:id="rId3" imgW="4343400" imgH="2057400" progId="Equation.DSMT4">
                  <p:embed/>
                </p:oleObj>
              </mc:Choice>
              <mc:Fallback>
                <p:oleObj name="Equation" r:id="rId3" imgW="4343400" imgH="2057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6763" y="1539875"/>
                        <a:ext cx="7385050" cy="349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15581"/>
              </p:ext>
            </p:extLst>
          </p:nvPr>
        </p:nvGraphicFramePr>
        <p:xfrm>
          <a:off x="4317486" y="2581397"/>
          <a:ext cx="357412" cy="35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9" name="Equation" r:id="rId5" imgW="177480" imgH="177480" progId="Equation.DSMT4">
                  <p:embed/>
                </p:oleObj>
              </mc:Choice>
              <mc:Fallback>
                <p:oleObj name="Equation" r:id="rId5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7486" y="2581397"/>
                        <a:ext cx="357412" cy="35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70626"/>
              </p:ext>
            </p:extLst>
          </p:nvPr>
        </p:nvGraphicFramePr>
        <p:xfrm>
          <a:off x="3596128" y="3059985"/>
          <a:ext cx="264672" cy="36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0" name="Equation" r:id="rId7" imgW="152280" imgH="177480" progId="Equation.DSMT4">
                  <p:embed/>
                </p:oleObj>
              </mc:Choice>
              <mc:Fallback>
                <p:oleObj name="Equation" r:id="rId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6128" y="3059985"/>
                        <a:ext cx="264672" cy="362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6438"/>
              </p:ext>
            </p:extLst>
          </p:nvPr>
        </p:nvGraphicFramePr>
        <p:xfrm>
          <a:off x="1965503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1" name="Equation" r:id="rId9" imgW="482400" imgH="330120" progId="Equation.DSMT4">
                  <p:embed/>
                </p:oleObj>
              </mc:Choice>
              <mc:Fallback>
                <p:oleObj name="Equation" r:id="rId9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5503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042500"/>
              </p:ext>
            </p:extLst>
          </p:nvPr>
        </p:nvGraphicFramePr>
        <p:xfrm>
          <a:off x="3091218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2" name="Equation" r:id="rId11" imgW="482400" imgH="330120" progId="Equation.DSMT4">
                  <p:embed/>
                </p:oleObj>
              </mc:Choice>
              <mc:Fallback>
                <p:oleObj name="Equation" r:id="rId11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1218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19886"/>
              </p:ext>
            </p:extLst>
          </p:nvPr>
        </p:nvGraphicFramePr>
        <p:xfrm>
          <a:off x="2103791" y="4758776"/>
          <a:ext cx="179917" cy="2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3" name="Equation" r:id="rId13" imgW="88560" imgH="164880" progId="Equation.DSMT4">
                  <p:embed/>
                </p:oleObj>
              </mc:Choice>
              <mc:Fallback>
                <p:oleObj name="Equation" r:id="rId13" imgW="88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03791" y="4758776"/>
                        <a:ext cx="179917" cy="278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81562"/>
              </p:ext>
            </p:extLst>
          </p:nvPr>
        </p:nvGraphicFramePr>
        <p:xfrm>
          <a:off x="3657600" y="4770784"/>
          <a:ext cx="406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4" name="Equation" r:id="rId15" imgW="406080" imgH="266400" progId="Equation.DSMT4">
                  <p:embed/>
                </p:oleObj>
              </mc:Choice>
              <mc:Fallback>
                <p:oleObj name="Equation" r:id="rId15" imgW="4060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57600" y="4770784"/>
                        <a:ext cx="406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2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           is the L2-Norm of RGB color difference between two pixels p and q.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More detailed, we use Euclidean distance to compute          .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648224"/>
              </p:ext>
            </p:extLst>
          </p:nvPr>
        </p:nvGraphicFramePr>
        <p:xfrm>
          <a:off x="6742113" y="2125663"/>
          <a:ext cx="3055937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2" name="Equation" r:id="rId3" imgW="1803240" imgH="1371600" progId="Equation.DSMT4">
                  <p:embed/>
                </p:oleObj>
              </mc:Choice>
              <mc:Fallback>
                <p:oleObj name="Equation" r:id="rId3" imgW="180324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2113" y="2125663"/>
                        <a:ext cx="3055937" cy="232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21725"/>
              </p:ext>
            </p:extLst>
          </p:nvPr>
        </p:nvGraphicFramePr>
        <p:xfrm>
          <a:off x="1063977" y="2143317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3" name="Equation" r:id="rId5" imgW="355320" imgH="279360" progId="Equation.DSMT4">
                  <p:embed/>
                </p:oleObj>
              </mc:Choice>
              <mc:Fallback>
                <p:oleObj name="Equation" r:id="rId5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3977" y="2143317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337267"/>
              </p:ext>
            </p:extLst>
          </p:nvPr>
        </p:nvGraphicFramePr>
        <p:xfrm>
          <a:off x="3141248" y="4104792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4" name="Equation" r:id="rId7" imgW="355320" imgH="279360" progId="Equation.DSMT4">
                  <p:embed/>
                </p:oleObj>
              </mc:Choice>
              <mc:Fallback>
                <p:oleObj name="Equation" r:id="rId7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1248" y="4104792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4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75" y="1825625"/>
            <a:ext cx="5813049" cy="4351338"/>
          </a:xfrm>
        </p:spPr>
      </p:pic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4148"/>
            <a:ext cx="6172200" cy="46201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apply Graph Cut solution of Yuri </a:t>
            </a:r>
            <a:r>
              <a:rPr lang="en-US" sz="2000" dirty="0" err="1" smtClean="0"/>
              <a:t>Boykov</a:t>
            </a:r>
            <a:r>
              <a:rPr lang="en-US" sz="2000" dirty="0" smtClean="0"/>
              <a:t> and Vladimir Kolmogorov to the network to solve maximum flow problem.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62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8634"/>
            <a:ext cx="6172200" cy="461120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transfer label value  of vertices back to all regions in the original image, change color or background regions to get final segmentation – object selection.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8266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8036711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for Interactive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works of 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</a:t>
            </a:r>
            <a:r>
              <a:rPr lang="en-US" dirty="0"/>
              <a:t>Exact maximum a posteriori estimation for </a:t>
            </a:r>
            <a:r>
              <a:rPr lang="en-US" dirty="0" smtClean="0"/>
              <a:t>binary images, 1989.</a:t>
            </a:r>
          </a:p>
          <a:p>
            <a:r>
              <a:rPr lang="en-US" dirty="0" smtClean="0"/>
              <a:t>Region-based method</a:t>
            </a:r>
          </a:p>
          <a:p>
            <a:r>
              <a:rPr lang="en-US" dirty="0" smtClean="0"/>
              <a:t>Constructing graph from image at pixel-detail level</a:t>
            </a:r>
          </a:p>
          <a:p>
            <a:r>
              <a:rPr lang="en-US" dirty="0" smtClean="0"/>
              <a:t>Energy function combine both region and boundary properties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12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/>
              <a:t>Lazy Snapping (Microsoft Research Asia - 2004)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Goal: separate object from background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First step: foreground/background selection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Sample are given by users in each part of image </a:t>
            </a:r>
            <a:r>
              <a:rPr lang="en-US" b="1" dirty="0" smtClean="0"/>
              <a:t>(draw strokes)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segment level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Second step: boundary correction by </a:t>
            </a:r>
            <a:r>
              <a:rPr lang="en-US" i="1" dirty="0" smtClean="0"/>
              <a:t>Overriding brush</a:t>
            </a:r>
            <a:r>
              <a:rPr lang="en-US" dirty="0" smtClean="0"/>
              <a:t> or </a:t>
            </a:r>
            <a:r>
              <a:rPr lang="en-US" i="1" dirty="0" smtClean="0"/>
              <a:t>Direct vertex editing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User provides some strokes on incorrect parts of object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Solve minimum cut problem on pixel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3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Lazy </a:t>
            </a:r>
            <a:r>
              <a:rPr lang="en-US" smtClean="0"/>
              <a:t>Snapping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023"/>
            <a:ext cx="10515600" cy="2642541"/>
          </a:xfrm>
        </p:spPr>
      </p:pic>
    </p:spTree>
    <p:extLst>
      <p:ext uri="{BB962C8B-B14F-4D97-AF65-F5344CB8AC3E}">
        <p14:creationId xmlns:p14="http://schemas.microsoft.com/office/powerpoint/2010/main" val="3466923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1665</Words>
  <Application>Microsoft Office PowerPoint</Application>
  <PresentationFormat>Widescreen</PresentationFormat>
  <Paragraphs>283</Paragraphs>
  <Slides>73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Graph cut for Interactive Segmentation</vt:lpstr>
      <vt:lpstr>Lazy Snapping (Microsoft Research Asia - 2004)</vt:lpstr>
      <vt:lpstr>Lazy Snapping samples</vt:lpstr>
      <vt:lpstr>GrabCut (Microsoft Research Cambridge – UK – 2004) </vt:lpstr>
      <vt:lpstr>GrabCut samples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labeling problem</vt:lpstr>
      <vt:lpstr>Binary labeling problem</vt:lpstr>
      <vt:lpstr>Prior constraint Discontinuity definition</vt:lpstr>
      <vt:lpstr>Binary labeling problem</vt:lpstr>
      <vt:lpstr>Binary labelling problem</vt:lpstr>
      <vt:lpstr>PowerPoint Presentation</vt:lpstr>
      <vt:lpstr>Graph cut construction</vt:lpstr>
      <vt:lpstr>Energy function</vt:lpstr>
      <vt:lpstr>Energy function (cont.)</vt:lpstr>
      <vt:lpstr>Detailed implementation</vt:lpstr>
      <vt:lpstr>Sample result and comment</vt:lpstr>
      <vt:lpstr>Sample result and comment (cont.)</vt:lpstr>
      <vt:lpstr>PowerPoint Presentation</vt:lpstr>
      <vt:lpstr>Silent Lazy Snapping model</vt:lpstr>
      <vt:lpstr>Step 1: Sample definition</vt:lpstr>
      <vt:lpstr>Sample definition step</vt:lpstr>
      <vt:lpstr>Sample definition step</vt:lpstr>
      <vt:lpstr>Step 2: Pre-segmentation by SEEDs algorithm</vt:lpstr>
      <vt:lpstr>PowerPoint Presentation</vt:lpstr>
      <vt:lpstr>PowerPoint Presentation</vt:lpstr>
      <vt:lpstr>Pre-segmentation step K-means method (4124 segments)</vt:lpstr>
      <vt:lpstr>Pre-segmentation step Watershed method (212 segments)</vt:lpstr>
      <vt:lpstr>Pre-segmentation step SEEDs – Super pixel (800 segments)</vt:lpstr>
      <vt:lpstr>Pre-segmentation step SEEDs – Revised Mean Pixel (800 segments)</vt:lpstr>
      <vt:lpstr>Comparison between  SEEDs Super Pixel and SEEDs Revised Mean Pixel</vt:lpstr>
      <vt:lpstr>Why SEEDs Revised Mean Pixels?</vt:lpstr>
      <vt:lpstr>Pre-segmentation step</vt:lpstr>
      <vt:lpstr>Step 3: Graph initialization</vt:lpstr>
      <vt:lpstr>Network properties</vt:lpstr>
      <vt:lpstr>T-link cost</vt:lpstr>
      <vt:lpstr>N-link cost</vt:lpstr>
      <vt:lpstr>Step 4: Graph cut and final segmentation</vt:lpstr>
      <vt:lpstr>Final segmentation</vt:lpstr>
      <vt:lpstr>Final segmentation</vt:lpstr>
      <vt:lpstr>Sample result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220</cp:revision>
  <dcterms:created xsi:type="dcterms:W3CDTF">2016-08-06T02:36:48Z</dcterms:created>
  <dcterms:modified xsi:type="dcterms:W3CDTF">2016-08-09T14:13:20Z</dcterms:modified>
</cp:coreProperties>
</file>